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56" r:id="rId7"/>
    <p:sldId id="361" r:id="rId8"/>
    <p:sldId id="362" r:id="rId9"/>
    <p:sldId id="307" r:id="rId10"/>
    <p:sldId id="339" r:id="rId11"/>
    <p:sldId id="340" r:id="rId12"/>
    <p:sldId id="341" r:id="rId13"/>
    <p:sldId id="357" r:id="rId14"/>
    <p:sldId id="363" r:id="rId15"/>
    <p:sldId id="364" r:id="rId16"/>
    <p:sldId id="342" r:id="rId17"/>
    <p:sldId id="353" r:id="rId18"/>
    <p:sldId id="365" r:id="rId19"/>
    <p:sldId id="352" r:id="rId20"/>
    <p:sldId id="366" r:id="rId21"/>
    <p:sldId id="367" r:id="rId22"/>
    <p:sldId id="301" r:id="rId2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74" d="100"/>
          <a:sy n="74" d="100"/>
        </p:scale>
        <p:origin x="-70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02/08/1441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683568" y="731520"/>
            <a:ext cx="8460432" cy="3474720"/>
          </a:xfrm>
        </p:spPr>
        <p:style>
          <a:lnRef idx="1">
            <a:schemeClr val="dk1"/>
          </a:lnRef>
          <a:fillRef idx="2">
            <a:schemeClr val="dk1"/>
          </a:fillRef>
          <a:effectRef idx="1">
            <a:schemeClr val="dk1"/>
          </a:effectRef>
          <a:fontRef idx="minor">
            <a:schemeClr val="dk1"/>
          </a:fontRef>
        </p:style>
        <p:txBody>
          <a:bodyPr>
            <a:noAutofit/>
          </a:bodyPr>
          <a:lstStyle/>
          <a:p>
            <a:pPr algn="ctr">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الــتوكيدية</a:t>
            </a:r>
            <a:endPar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endParaRP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الثالثة أساسي ومميز جميع الشعب. </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a:solidFill>
                  <a:schemeClr val="accent6"/>
                </a:solidFill>
              </a:rPr>
              <a:t>كانت </a:t>
            </a:r>
            <a:r>
              <a:rPr lang="ar-EG" sz="3600" b="1" dirty="0" smtClean="0">
                <a:solidFill>
                  <a:schemeClr val="accent6"/>
                </a:solidFill>
              </a:rPr>
              <a:t>الإرهاصة الأولى لمفهوم التوكيدية على يد </a:t>
            </a:r>
            <a:r>
              <a:rPr lang="ar-EG" sz="3600" b="1" dirty="0" err="1" smtClean="0">
                <a:solidFill>
                  <a:schemeClr val="accent6"/>
                </a:solidFill>
              </a:rPr>
              <a:t>سولتر</a:t>
            </a:r>
            <a:r>
              <a:rPr lang="ar-EG" sz="3600" b="1" dirty="0" smtClean="0">
                <a:solidFill>
                  <a:schemeClr val="accent6"/>
                </a:solidFill>
              </a:rPr>
              <a:t> </a:t>
            </a:r>
            <a:r>
              <a:rPr lang="en-US" sz="3600" b="1" dirty="0" err="1" smtClean="0"/>
              <a:t>Solter</a:t>
            </a:r>
            <a:r>
              <a:rPr lang="en-US" sz="3600" b="1" dirty="0" smtClean="0"/>
              <a:t> </a:t>
            </a:r>
            <a:r>
              <a:rPr lang="ar-EG" sz="3600" b="1" dirty="0" smtClean="0"/>
              <a:t>عام (1949م)، </a:t>
            </a:r>
            <a:r>
              <a:rPr lang="ar-EG" sz="3600" b="1" dirty="0" smtClean="0">
                <a:solidFill>
                  <a:schemeClr val="accent6"/>
                </a:solidFill>
              </a:rPr>
              <a:t>وذلك من خلال تناوله للسلوك </a:t>
            </a:r>
            <a:r>
              <a:rPr lang="ar-EG" sz="3600" b="1" dirty="0" err="1" smtClean="0">
                <a:solidFill>
                  <a:schemeClr val="accent6"/>
                </a:solidFill>
              </a:rPr>
              <a:t>الإيهاجي</a:t>
            </a:r>
            <a:r>
              <a:rPr lang="ar-EG" sz="3600" b="1" dirty="0" smtClean="0">
                <a:solidFill>
                  <a:schemeClr val="accent6"/>
                </a:solidFill>
              </a:rPr>
              <a:t> أو </a:t>
            </a:r>
            <a:r>
              <a:rPr lang="ar-EG" sz="3600" b="1" dirty="0" err="1" smtClean="0">
                <a:solidFill>
                  <a:schemeClr val="accent6"/>
                </a:solidFill>
              </a:rPr>
              <a:t>الاستثاري</a:t>
            </a:r>
            <a:r>
              <a:rPr lang="ar-EG" sz="3600" b="1" dirty="0" smtClean="0">
                <a:solidFill>
                  <a:schemeClr val="accent6"/>
                </a:solidFill>
              </a:rPr>
              <a:t>  </a:t>
            </a:r>
            <a:r>
              <a:rPr lang="en-US" sz="3600" b="1" dirty="0" smtClean="0">
                <a:solidFill>
                  <a:schemeClr val="accent6"/>
                </a:solidFill>
              </a:rPr>
              <a:t>Excitatory Behavior</a:t>
            </a:r>
            <a:r>
              <a:rPr lang="ar-EG" sz="3600" b="1" dirty="0" smtClean="0">
                <a:solidFill>
                  <a:schemeClr val="accent6"/>
                </a:solidFill>
              </a:rPr>
              <a:t> في مقابل السلوك </a:t>
            </a:r>
            <a:r>
              <a:rPr lang="ar-EG" sz="3600" b="1" dirty="0" err="1" smtClean="0">
                <a:solidFill>
                  <a:schemeClr val="accent6"/>
                </a:solidFill>
              </a:rPr>
              <a:t>الانكفافي</a:t>
            </a:r>
            <a:r>
              <a:rPr lang="ar-EG" sz="3600" b="1" dirty="0" smtClean="0">
                <a:solidFill>
                  <a:schemeClr val="accent6"/>
                </a:solidFill>
              </a:rPr>
              <a:t> </a:t>
            </a:r>
            <a:r>
              <a:rPr lang="en-US" sz="3600" b="1" dirty="0" err="1" smtClean="0">
                <a:solidFill>
                  <a:schemeClr val="accent6"/>
                </a:solidFill>
              </a:rPr>
              <a:t>Inhibtory</a:t>
            </a:r>
            <a:r>
              <a:rPr lang="en-US" sz="3600" b="1" dirty="0" smtClean="0">
                <a:solidFill>
                  <a:schemeClr val="accent6"/>
                </a:solidFill>
              </a:rPr>
              <a:t> Behavior</a:t>
            </a:r>
            <a:r>
              <a:rPr lang="ar-EG" sz="3600" b="1" dirty="0" smtClean="0">
                <a:solidFill>
                  <a:schemeClr val="accent6"/>
                </a:solidFill>
              </a:rPr>
              <a:t>.</a:t>
            </a:r>
            <a:endParaRPr lang="ar-EG" sz="3600" b="1" dirty="0">
              <a:solidFill>
                <a:schemeClr val="accent6"/>
              </a:solidFill>
            </a:endParaRPr>
          </a:p>
          <a:p>
            <a:pPr algn="justLow"/>
            <a:r>
              <a:rPr lang="ar-EG" sz="3600" b="1" dirty="0" smtClean="0">
                <a:solidFill>
                  <a:schemeClr val="accent6"/>
                </a:solidFill>
              </a:rPr>
              <a:t> </a:t>
            </a:r>
            <a:r>
              <a:rPr lang="ar-EG" sz="3600" b="1" dirty="0" smtClean="0"/>
              <a:t>وعلى الرغم من أنه لم يشر بشكل مباشر  إلى مصطلح التوكيدية، إلا أنها تعد إرهاصة أولى أو محاولة للتوصل إلى مصطلح التوكيدية.</a:t>
            </a:r>
            <a:endParaRPr lang="ar-EG" sz="3600" b="1" dirty="0"/>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تطور مفهوم التوكيدية</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down)">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down)">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rgbClr val="7030A0"/>
                </a:solidFill>
              </a:rPr>
              <a:t>     </a:t>
            </a:r>
            <a:r>
              <a:rPr lang="ar-EG" sz="3600" b="1" dirty="0" smtClean="0">
                <a:solidFill>
                  <a:schemeClr val="accent6">
                    <a:lumMod val="75000"/>
                  </a:schemeClr>
                </a:solidFill>
              </a:rPr>
              <a:t>والسلوك </a:t>
            </a:r>
            <a:r>
              <a:rPr lang="ar-EG" sz="3600" b="1" dirty="0" err="1" smtClean="0">
                <a:solidFill>
                  <a:schemeClr val="accent6">
                    <a:lumMod val="75000"/>
                  </a:schemeClr>
                </a:solidFill>
              </a:rPr>
              <a:t>الاستثاري</a:t>
            </a:r>
            <a:r>
              <a:rPr lang="ar-EG" sz="3600" b="1" dirty="0" smtClean="0">
                <a:solidFill>
                  <a:schemeClr val="accent6">
                    <a:lumMod val="75000"/>
                  </a:schemeClr>
                </a:solidFill>
              </a:rPr>
              <a:t> </a:t>
            </a:r>
            <a:r>
              <a:rPr lang="ar-EG" sz="3600" b="1" dirty="0" smtClean="0">
                <a:solidFill>
                  <a:srgbClr val="7030A0"/>
                </a:solidFill>
              </a:rPr>
              <a:t>عند </a:t>
            </a:r>
            <a:r>
              <a:rPr lang="ar-EG" sz="3600" b="1" dirty="0" err="1" smtClean="0">
                <a:solidFill>
                  <a:srgbClr val="7030A0"/>
                </a:solidFill>
              </a:rPr>
              <a:t>سولتر</a:t>
            </a:r>
            <a:r>
              <a:rPr lang="ar-EG" sz="3600" b="1" dirty="0" smtClean="0">
                <a:solidFill>
                  <a:srgbClr val="7030A0"/>
                </a:solidFill>
              </a:rPr>
              <a:t> يفرض على صاحبه مهاجمة الآخرين، </a:t>
            </a:r>
            <a:r>
              <a:rPr lang="ar-EG" sz="3600" b="1" dirty="0" err="1" smtClean="0">
                <a:solidFill>
                  <a:srgbClr val="7030A0"/>
                </a:solidFill>
              </a:rPr>
              <a:t>والنعبير</a:t>
            </a:r>
            <a:r>
              <a:rPr lang="ar-EG" sz="3600" b="1" dirty="0" smtClean="0">
                <a:solidFill>
                  <a:srgbClr val="7030A0"/>
                </a:solidFill>
              </a:rPr>
              <a:t> عن مشاعره التي تخلو من القلق، وأيضًا التعبير عن رغباته على نحو تلقائي.</a:t>
            </a:r>
          </a:p>
          <a:p>
            <a:pPr algn="justLow"/>
            <a:endParaRPr lang="ar-EG" sz="3600" b="1" dirty="0" smtClean="0">
              <a:solidFill>
                <a:srgbClr val="7030A0"/>
              </a:solidFill>
            </a:endParaRPr>
          </a:p>
          <a:p>
            <a:pPr algn="justLow"/>
            <a:r>
              <a:rPr lang="ar-EG" sz="3600" b="1" dirty="0" smtClean="0">
                <a:solidFill>
                  <a:srgbClr val="002060"/>
                </a:solidFill>
              </a:rPr>
              <a:t> </a:t>
            </a:r>
            <a:r>
              <a:rPr lang="ar-EG" sz="3600" b="1" dirty="0" smtClean="0">
                <a:solidFill>
                  <a:schemeClr val="accent6">
                    <a:lumMod val="75000"/>
                  </a:schemeClr>
                </a:solidFill>
              </a:rPr>
              <a:t>أما السلوك </a:t>
            </a:r>
            <a:r>
              <a:rPr lang="ar-EG" sz="3600" b="1" dirty="0" err="1" smtClean="0">
                <a:solidFill>
                  <a:schemeClr val="accent6">
                    <a:lumMod val="75000"/>
                  </a:schemeClr>
                </a:solidFill>
              </a:rPr>
              <a:t>الانكفافي</a:t>
            </a:r>
            <a:r>
              <a:rPr lang="ar-EG" sz="3600" b="1" dirty="0" smtClean="0">
                <a:solidFill>
                  <a:srgbClr val="002060"/>
                </a:solidFill>
              </a:rPr>
              <a:t>: فإنه يجعل صاحبه غير قادر على إقامة علاقات مع الآخرين بصورة ملائمة، كما لا يكون بمقدوره التعبير عن رغباته بشكل تلقائه.</a:t>
            </a:r>
            <a:endParaRPr lang="ar-EG" sz="3600" b="1" dirty="0" smtClean="0">
              <a:solidFill>
                <a:srgbClr val="002060"/>
              </a:solidFill>
            </a:endParaRPr>
          </a:p>
          <a:p>
            <a:pPr algn="justLow"/>
            <a:r>
              <a:rPr lang="ar-EG" sz="3600" b="1" dirty="0">
                <a:solidFill>
                  <a:srgbClr val="C00000"/>
                </a:solidFill>
              </a:rPr>
              <a:t> </a:t>
            </a:r>
            <a:r>
              <a:rPr lang="ar-EG" sz="3600" b="1" dirty="0" smtClean="0">
                <a:solidFill>
                  <a:srgbClr val="C00000"/>
                </a:solidFill>
              </a:rPr>
              <a:t>  </a:t>
            </a:r>
            <a:endParaRPr lang="ar-EG" sz="3600" b="1" dirty="0">
              <a:solidFill>
                <a:srgbClr val="C00000"/>
              </a:solidFill>
            </a:endParaRPr>
          </a:p>
        </p:txBody>
      </p:sp>
      <p:sp>
        <p:nvSpPr>
          <p:cNvPr id="6" name="Rectangle 5"/>
          <p:cNvSpPr/>
          <p:nvPr/>
        </p:nvSpPr>
        <p:spPr>
          <a:xfrm>
            <a:off x="2584508" y="0"/>
            <a:ext cx="6572296"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a:t>
            </a:r>
            <a:r>
              <a:rPr lang="ar-EG" sz="3600" b="1" dirty="0" smtClean="0">
                <a:solidFill>
                  <a:schemeClr val="accent6">
                    <a:lumMod val="75000"/>
                  </a:schemeClr>
                </a:solidFill>
              </a:rPr>
              <a:t>تطور مفهوم التوكيدية</a:t>
            </a:r>
            <a:endParaRPr lang="ar-EG" sz="3600" b="1" dirty="0">
              <a:solidFill>
                <a:schemeClr val="accent6">
                  <a:lumMod val="75000"/>
                </a:schemeClr>
              </a:solidFill>
            </a:endParaRPr>
          </a:p>
        </p:txBody>
      </p:sp>
    </p:spTree>
    <p:extLst>
      <p:ext uri="{BB962C8B-B14F-4D97-AF65-F5344CB8AC3E}">
        <p14:creationId xmlns:p14="http://schemas.microsoft.com/office/powerpoint/2010/main" val="27642501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5">
                    <a:lumMod val="75000"/>
                  </a:schemeClr>
                </a:solidFill>
              </a:rPr>
              <a:t>  </a:t>
            </a:r>
            <a:r>
              <a:rPr lang="ar-EG" sz="3600" b="1" dirty="0" smtClean="0"/>
              <a:t>والسلوك </a:t>
            </a:r>
            <a:r>
              <a:rPr lang="ar-EG" sz="3600" b="1" dirty="0" err="1" smtClean="0"/>
              <a:t>الاستثاري</a:t>
            </a:r>
            <a:r>
              <a:rPr lang="ar-EG" sz="3600" b="1" dirty="0" smtClean="0"/>
              <a:t> عند </a:t>
            </a:r>
            <a:r>
              <a:rPr lang="ar-EG" sz="3600" b="1" dirty="0" err="1" smtClean="0"/>
              <a:t>سولتر</a:t>
            </a:r>
            <a:r>
              <a:rPr lang="ar-EG" sz="3600" b="1" dirty="0" smtClean="0"/>
              <a:t> </a:t>
            </a:r>
            <a:r>
              <a:rPr lang="ar-EG" sz="3600" b="1" dirty="0" smtClean="0">
                <a:solidFill>
                  <a:schemeClr val="accent5">
                    <a:lumMod val="75000"/>
                  </a:schemeClr>
                </a:solidFill>
              </a:rPr>
              <a:t>ليس هو في الواقع السلوك التوكيدي؛ لأنه ينطوي على العدوانية </a:t>
            </a:r>
            <a:r>
              <a:rPr lang="ar-EG" sz="3600" b="1" dirty="0" err="1" smtClean="0">
                <a:solidFill>
                  <a:schemeClr val="accent5">
                    <a:lumMod val="75000"/>
                  </a:schemeClr>
                </a:solidFill>
              </a:rPr>
              <a:t>اللاسوية</a:t>
            </a:r>
            <a:r>
              <a:rPr lang="ar-EG" sz="3600" b="1" dirty="0" smtClean="0">
                <a:solidFill>
                  <a:schemeClr val="accent5">
                    <a:lumMod val="75000"/>
                  </a:schemeClr>
                </a:solidFill>
              </a:rPr>
              <a:t> التي تتجه إلى تدمير الذات والآخرين والأشياء، فلا يبلغ قط حد السلوك التوكيدي.</a:t>
            </a:r>
          </a:p>
          <a:p>
            <a:pPr algn="justLow"/>
            <a:r>
              <a:rPr lang="ar-EG" sz="3600" b="1" dirty="0">
                <a:solidFill>
                  <a:schemeClr val="accent5">
                    <a:lumMod val="75000"/>
                  </a:schemeClr>
                </a:solidFill>
              </a:rPr>
              <a:t>  </a:t>
            </a:r>
            <a:r>
              <a:rPr lang="ar-EG" sz="3600" b="1" dirty="0" smtClean="0">
                <a:solidFill>
                  <a:srgbClr val="00B050"/>
                </a:solidFill>
              </a:rPr>
              <a:t>بالإضافة إلى ذلك فإنه يتضمن التعبير عن المشاعر التي تخلو من القلق مما يعني </a:t>
            </a:r>
            <a:r>
              <a:rPr lang="ar-EG" sz="3600" b="1" dirty="0" err="1" smtClean="0">
                <a:solidFill>
                  <a:srgbClr val="00B050"/>
                </a:solidFill>
              </a:rPr>
              <a:t>اللاسوية</a:t>
            </a:r>
            <a:r>
              <a:rPr lang="ar-EG" sz="3600" b="1" dirty="0" smtClean="0">
                <a:solidFill>
                  <a:srgbClr val="00B050"/>
                </a:solidFill>
              </a:rPr>
              <a:t>.</a:t>
            </a:r>
            <a:endParaRPr lang="ar-EG" sz="3600" b="1" dirty="0">
              <a:solidFill>
                <a:srgbClr val="00B05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تطور مفهوم التوكيدية:</a:t>
            </a:r>
            <a:endParaRPr lang="ar-EG" sz="3600" b="1" dirty="0">
              <a:solidFill>
                <a:schemeClr val="accent6">
                  <a:lumMod val="75000"/>
                </a:schemeClr>
              </a:solidFill>
            </a:endParaRPr>
          </a:p>
        </p:txBody>
      </p:sp>
    </p:spTree>
    <p:extLst>
      <p:ext uri="{BB962C8B-B14F-4D97-AF65-F5344CB8AC3E}">
        <p14:creationId xmlns:p14="http://schemas.microsoft.com/office/powerpoint/2010/main" val="28405950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r>
              <a:rPr lang="ar-EG" sz="3600" b="1" dirty="0" smtClean="0">
                <a:solidFill>
                  <a:schemeClr val="tx2">
                    <a:lumMod val="60000"/>
                    <a:lumOff val="40000"/>
                  </a:schemeClr>
                </a:solidFill>
              </a:rPr>
              <a:t>   </a:t>
            </a:r>
            <a:r>
              <a:rPr lang="ar-EG" sz="3600" b="1" dirty="0" smtClean="0"/>
              <a:t>وفي عام (1958) ظهر مفهوم التوكيدية كمصطلح فني على يد ولبي </a:t>
            </a:r>
            <a:r>
              <a:rPr lang="en-US" sz="3600" b="1" dirty="0" err="1" smtClean="0"/>
              <a:t>Wolpe</a:t>
            </a:r>
            <a:r>
              <a:rPr lang="ar-EG" sz="3600" b="1" dirty="0" smtClean="0"/>
              <a:t>، الذي يشير ليس فقط إلى السلوك العدواني بدرجة أو بأخرى، بل أيضا يشير إلى التعبير الخارجي عن المشاعر الودية والعاطفية، وغير ذلك من مشاعر </a:t>
            </a:r>
            <a:r>
              <a:rPr lang="ar-EG" sz="3600" b="1" dirty="0" err="1" smtClean="0"/>
              <a:t>اللاقلق</a:t>
            </a:r>
            <a:r>
              <a:rPr lang="ar-EG" sz="3600" b="1" dirty="0" smtClean="0"/>
              <a:t>.</a:t>
            </a:r>
          </a:p>
          <a:p>
            <a:pPr algn="justLow"/>
            <a:r>
              <a:rPr lang="ar-EG" sz="3600" b="1" dirty="0" smtClean="0">
                <a:solidFill>
                  <a:schemeClr val="tx2">
                    <a:lumMod val="60000"/>
                    <a:lumOff val="40000"/>
                  </a:schemeClr>
                </a:solidFill>
              </a:rPr>
              <a:t>  ولا يختلف هذا التعريف عما ذهب إليه </a:t>
            </a:r>
            <a:r>
              <a:rPr lang="ar-EG" sz="3600" b="1" dirty="0" err="1" smtClean="0">
                <a:solidFill>
                  <a:schemeClr val="tx2">
                    <a:lumMod val="60000"/>
                    <a:lumOff val="40000"/>
                  </a:schemeClr>
                </a:solidFill>
              </a:rPr>
              <a:t>سولتر</a:t>
            </a:r>
            <a:r>
              <a:rPr lang="ar-EG" sz="3600" b="1" dirty="0" smtClean="0">
                <a:solidFill>
                  <a:schemeClr val="tx2">
                    <a:lumMod val="60000"/>
                    <a:lumOff val="40000"/>
                  </a:schemeClr>
                </a:solidFill>
              </a:rPr>
              <a:t> في تعريفه للسلوك </a:t>
            </a:r>
            <a:r>
              <a:rPr lang="ar-EG" sz="3600" b="1" dirty="0" err="1" smtClean="0">
                <a:solidFill>
                  <a:schemeClr val="tx2">
                    <a:lumMod val="60000"/>
                    <a:lumOff val="40000"/>
                  </a:schemeClr>
                </a:solidFill>
              </a:rPr>
              <a:t>الاستثاري</a:t>
            </a:r>
            <a:r>
              <a:rPr lang="ar-EG" sz="3600" b="1" dirty="0" smtClean="0">
                <a:solidFill>
                  <a:schemeClr val="tx2">
                    <a:lumMod val="60000"/>
                    <a:lumOff val="40000"/>
                  </a:schemeClr>
                </a:solidFill>
              </a:rPr>
              <a:t>، إلا أن ولبي عاد وألغى العدوانية فقط، فجاء تعريفه للتوكيدية كالآتي:</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تطور مفهوم التوكيدية</a:t>
            </a:r>
            <a:endParaRPr lang="ar-EG" sz="3600" b="1" dirty="0">
              <a:solidFill>
                <a:schemeClr val="accent6">
                  <a:lumMod val="75000"/>
                </a:schemeClr>
              </a:solidFill>
            </a:endParaRPr>
          </a:p>
        </p:txBody>
      </p:sp>
    </p:spTree>
    <p:extLst>
      <p:ext uri="{BB962C8B-B14F-4D97-AF65-F5344CB8AC3E}">
        <p14:creationId xmlns:p14="http://schemas.microsoft.com/office/powerpoint/2010/main" val="9885134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r>
              <a:rPr lang="ar-EG" sz="3600" b="1" dirty="0" smtClean="0">
                <a:solidFill>
                  <a:schemeClr val="tx2">
                    <a:lumMod val="60000"/>
                    <a:lumOff val="40000"/>
                  </a:schemeClr>
                </a:solidFill>
              </a:rPr>
              <a:t>   </a:t>
            </a:r>
            <a:r>
              <a:rPr lang="ar-EG" sz="3600" b="1" dirty="0" smtClean="0"/>
              <a:t>التوكيدية عند ولبي </a:t>
            </a:r>
            <a:r>
              <a:rPr lang="en-US" sz="3600" b="1" dirty="0" err="1" smtClean="0"/>
              <a:t>Wolpe</a:t>
            </a:r>
            <a:r>
              <a:rPr lang="en-US" sz="3600" b="1" dirty="0" smtClean="0"/>
              <a:t> </a:t>
            </a:r>
            <a:r>
              <a:rPr lang="ar-EG" sz="3600" b="1" dirty="0" smtClean="0"/>
              <a:t>:</a:t>
            </a:r>
          </a:p>
          <a:p>
            <a:pPr algn="justLow"/>
            <a:endParaRPr lang="ar-EG" sz="3600" b="1" dirty="0" smtClean="0">
              <a:solidFill>
                <a:schemeClr val="tx2">
                  <a:lumMod val="60000"/>
                  <a:lumOff val="40000"/>
                </a:schemeClr>
              </a:solidFill>
            </a:endParaRPr>
          </a:p>
          <a:p>
            <a:pPr algn="justLow"/>
            <a:r>
              <a:rPr lang="ar-EG" sz="3600" b="1" dirty="0">
                <a:solidFill>
                  <a:schemeClr val="tx2">
                    <a:lumMod val="60000"/>
                    <a:lumOff val="40000"/>
                  </a:schemeClr>
                </a:solidFill>
              </a:rPr>
              <a:t> </a:t>
            </a:r>
            <a:r>
              <a:rPr lang="ar-EG" sz="3600" b="1" dirty="0" smtClean="0">
                <a:solidFill>
                  <a:schemeClr val="tx2">
                    <a:lumMod val="60000"/>
                    <a:lumOff val="40000"/>
                  </a:schemeClr>
                </a:solidFill>
              </a:rPr>
              <a:t> </a:t>
            </a:r>
            <a:r>
              <a:rPr lang="ar-EG" sz="3600" b="1" dirty="0" smtClean="0">
                <a:solidFill>
                  <a:srgbClr val="00B050"/>
                </a:solidFill>
              </a:rPr>
              <a:t>هي التعبير الملائم عن أي انفعال فيما عدا القلق تجاه أي شخص آخر.</a:t>
            </a:r>
          </a:p>
          <a:p>
            <a:pPr algn="justLow"/>
            <a:endParaRPr lang="ar-EG" sz="3600" b="1" dirty="0" smtClean="0">
              <a:solidFill>
                <a:schemeClr val="tx2">
                  <a:lumMod val="60000"/>
                  <a:lumOff val="40000"/>
                </a:schemeClr>
              </a:solidFill>
            </a:endParaRPr>
          </a:p>
          <a:p>
            <a:pPr algn="justLow"/>
            <a:r>
              <a:rPr lang="ar-EG" sz="3600" b="1" dirty="0">
                <a:solidFill>
                  <a:schemeClr val="tx2">
                    <a:lumMod val="60000"/>
                    <a:lumOff val="40000"/>
                  </a:schemeClr>
                </a:solidFill>
              </a:rPr>
              <a:t> </a:t>
            </a:r>
            <a:r>
              <a:rPr lang="ar-EG" sz="3600" b="1" dirty="0" smtClean="0">
                <a:solidFill>
                  <a:schemeClr val="tx2">
                    <a:lumMod val="60000"/>
                    <a:lumOff val="40000"/>
                  </a:schemeClr>
                </a:solidFill>
              </a:rPr>
              <a:t> </a:t>
            </a:r>
            <a:r>
              <a:rPr lang="ar-EG" sz="3600" b="1" dirty="0" smtClean="0">
                <a:solidFill>
                  <a:schemeClr val="accent1">
                    <a:lumMod val="75000"/>
                  </a:schemeClr>
                </a:solidFill>
              </a:rPr>
              <a:t>وهذا يشمل التعبير عن المشاعر بطريقة مباشرة وصريحة وملائمة، والذي من شأنه كف القلق.</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تطور مفهوم التوكيدية</a:t>
            </a:r>
            <a:endParaRPr lang="ar-EG" sz="3600" b="1" dirty="0">
              <a:solidFill>
                <a:schemeClr val="accent6">
                  <a:lumMod val="75000"/>
                </a:schemeClr>
              </a:solidFill>
            </a:endParaRPr>
          </a:p>
        </p:txBody>
      </p:sp>
    </p:spTree>
    <p:extLst>
      <p:ext uri="{BB962C8B-B14F-4D97-AF65-F5344CB8AC3E}">
        <p14:creationId xmlns:p14="http://schemas.microsoft.com/office/powerpoint/2010/main" val="30150741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circle(in)">
                                      <p:cBhvr>
                                        <p:cTn id="23"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نظرية التوكيد</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6198352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تقوم نظرية التوكيد على الفرض بأن لكل شخص حقوق إنسانية أساسية يجب أن تحترم، وأن مهارات التوكيد يمكن تنميتها.</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وتركز نظرية التوكيد على الحقوق الأساسية لنا جميعًا وما يقابلها من مسئوليات.</a:t>
            </a:r>
          </a:p>
          <a:p>
            <a:pPr algn="justLow"/>
            <a:r>
              <a:rPr lang="ar-EG" sz="3600" b="1" dirty="0">
                <a:solidFill>
                  <a:schemeClr val="tx1"/>
                </a:solidFill>
              </a:rPr>
              <a:t> </a:t>
            </a:r>
            <a:r>
              <a:rPr lang="ar-EG" sz="3600" b="1" dirty="0" smtClean="0">
                <a:solidFill>
                  <a:schemeClr val="tx1"/>
                </a:solidFill>
              </a:rPr>
              <a:t> وفيما يلي بعض الحقوق التي استنبطت من الخبرات الخاصة للتدريب التوكيدي:</a:t>
            </a:r>
          </a:p>
          <a:p>
            <a:pPr algn="justLow"/>
            <a:endParaRPr lang="ar-EG" sz="3600" b="1" dirty="0">
              <a:solidFill>
                <a:schemeClr val="tx1"/>
              </a:solidFill>
            </a:endParaRPr>
          </a:p>
          <a:p>
            <a:pPr algn="justLow"/>
            <a:endParaRPr lang="ar-EG" sz="3600" b="1" dirty="0" smtClean="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نظرية التوكيد</a:t>
            </a:r>
            <a:endParaRPr lang="ar-EG" sz="3600" b="1" dirty="0">
              <a:solidFill>
                <a:schemeClr val="accent6">
                  <a:lumMod val="75000"/>
                </a:schemeClr>
              </a:solidFill>
            </a:endParaRPr>
          </a:p>
        </p:txBody>
      </p:sp>
    </p:spTree>
    <p:extLst>
      <p:ext uri="{BB962C8B-B14F-4D97-AF65-F5344CB8AC3E}">
        <p14:creationId xmlns:p14="http://schemas.microsoft.com/office/powerpoint/2010/main" val="1263397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marL="457200" indent="-457200" algn="justLow">
              <a:buFont typeface="Wingdings" pitchFamily="2" charset="2"/>
              <a:buChar char="q"/>
            </a:pPr>
            <a:r>
              <a:rPr lang="ar-EG" sz="3200" b="1" dirty="0">
                <a:solidFill>
                  <a:srgbClr val="FF0000"/>
                </a:solidFill>
              </a:rPr>
              <a:t> </a:t>
            </a:r>
            <a:r>
              <a:rPr lang="ar-EG" sz="3200" b="1" dirty="0" smtClean="0">
                <a:solidFill>
                  <a:srgbClr val="FF0000"/>
                </a:solidFill>
              </a:rPr>
              <a:t>    </a:t>
            </a:r>
            <a:r>
              <a:rPr lang="ar-EG" sz="3200" b="1" dirty="0" smtClean="0">
                <a:solidFill>
                  <a:srgbClr val="FF0000"/>
                </a:solidFill>
              </a:rPr>
              <a:t>لي الحق في أن أعبر عن آرائي وأفكاري حتى ولو اختلفت مع الآخرين.</a:t>
            </a:r>
          </a:p>
          <a:p>
            <a:pPr marL="457200" indent="-457200" algn="justLow">
              <a:buFont typeface="Wingdings" pitchFamily="2" charset="2"/>
              <a:buChar char="q"/>
            </a:pPr>
            <a:r>
              <a:rPr lang="ar-EG" sz="3200" b="1" dirty="0">
                <a:solidFill>
                  <a:srgbClr val="FF0000"/>
                </a:solidFill>
              </a:rPr>
              <a:t> </a:t>
            </a:r>
            <a:r>
              <a:rPr lang="ar-EG" sz="3200" b="1" dirty="0" smtClean="0">
                <a:solidFill>
                  <a:schemeClr val="tx1"/>
                </a:solidFill>
              </a:rPr>
              <a:t>لي الحق في أن أعبر عن مشاعري متحملا مسئولية ذلك.</a:t>
            </a:r>
          </a:p>
          <a:p>
            <a:pPr marL="457200" indent="-457200" algn="justLow">
              <a:buFont typeface="Wingdings" pitchFamily="2" charset="2"/>
              <a:buChar char="q"/>
            </a:pPr>
            <a:r>
              <a:rPr lang="ar-EG" sz="3200" b="1" dirty="0">
                <a:solidFill>
                  <a:schemeClr val="accent6">
                    <a:lumMod val="75000"/>
                  </a:schemeClr>
                </a:solidFill>
              </a:rPr>
              <a:t> </a:t>
            </a:r>
            <a:r>
              <a:rPr lang="ar-EG" sz="3200" b="1" dirty="0" smtClean="0">
                <a:solidFill>
                  <a:schemeClr val="accent6">
                    <a:lumMod val="75000"/>
                  </a:schemeClr>
                </a:solidFill>
              </a:rPr>
              <a:t>لي الحق في أن أقول نعم.</a:t>
            </a:r>
          </a:p>
          <a:p>
            <a:pPr marL="457200" indent="-457200" algn="justLow">
              <a:buFont typeface="Wingdings" pitchFamily="2" charset="2"/>
              <a:buChar char="q"/>
            </a:pPr>
            <a:r>
              <a:rPr lang="ar-EG" sz="3200" b="1" dirty="0">
                <a:solidFill>
                  <a:srgbClr val="FF0000"/>
                </a:solidFill>
              </a:rPr>
              <a:t> </a:t>
            </a:r>
            <a:r>
              <a:rPr lang="ar-EG" sz="3200" b="1" dirty="0" smtClean="0">
                <a:solidFill>
                  <a:srgbClr val="002060"/>
                </a:solidFill>
              </a:rPr>
              <a:t>لي الحق في تغيير رأيي دون تقديم اعتذارات.</a:t>
            </a:r>
          </a:p>
          <a:p>
            <a:pPr marL="457200" indent="-457200" algn="justLow">
              <a:buFont typeface="Wingdings" pitchFamily="2" charset="2"/>
              <a:buChar char="q"/>
            </a:pPr>
            <a:r>
              <a:rPr lang="ar-EG" sz="3200" b="1" dirty="0">
                <a:solidFill>
                  <a:srgbClr val="FF0000"/>
                </a:solidFill>
              </a:rPr>
              <a:t> </a:t>
            </a:r>
            <a:r>
              <a:rPr lang="ar-EG" sz="3200" b="1" dirty="0" smtClean="0">
                <a:solidFill>
                  <a:srgbClr val="7030A0"/>
                </a:solidFill>
              </a:rPr>
              <a:t>لي الحق في ارتكاب أخطاء، وأن أكون مسئولا عنها</a:t>
            </a:r>
            <a:r>
              <a:rPr lang="ar-EG" sz="3200" b="1" dirty="0" smtClean="0">
                <a:solidFill>
                  <a:srgbClr val="FF0000"/>
                </a:solidFill>
              </a:rPr>
              <a:t>.</a:t>
            </a:r>
          </a:p>
          <a:p>
            <a:pPr marL="457200" indent="-457200" algn="justLow">
              <a:buFont typeface="Wingdings" pitchFamily="2" charset="2"/>
              <a:buChar char="q"/>
            </a:pPr>
            <a:r>
              <a:rPr lang="ar-EG" sz="3200" b="1" dirty="0">
                <a:solidFill>
                  <a:srgbClr val="FF0000"/>
                </a:solidFill>
              </a:rPr>
              <a:t> </a:t>
            </a:r>
            <a:r>
              <a:rPr lang="ar-EG" sz="3200" b="1" dirty="0" smtClean="0">
                <a:solidFill>
                  <a:srgbClr val="FF0000"/>
                </a:solidFill>
              </a:rPr>
              <a:t>لي الحق في أن أسأل عما أريد.</a:t>
            </a:r>
            <a:endParaRPr lang="ar-EG" sz="3200" b="1" dirty="0" smtClean="0">
              <a:solidFill>
                <a:schemeClr val="tx1"/>
              </a:solidFill>
            </a:endParaRPr>
          </a:p>
        </p:txBody>
      </p:sp>
    </p:spTree>
    <p:extLst>
      <p:ext uri="{BB962C8B-B14F-4D97-AF65-F5344CB8AC3E}">
        <p14:creationId xmlns:p14="http://schemas.microsoft.com/office/powerpoint/2010/main" val="34325423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marL="457200" indent="-457200" algn="justLow">
              <a:buFont typeface="Wingdings" pitchFamily="2" charset="2"/>
              <a:buChar char="q"/>
            </a:pPr>
            <a:r>
              <a:rPr lang="ar-EG" sz="3200" b="1" dirty="0">
                <a:solidFill>
                  <a:srgbClr val="FF0000"/>
                </a:solidFill>
              </a:rPr>
              <a:t> </a:t>
            </a:r>
            <a:r>
              <a:rPr lang="ar-EG" sz="3200" b="1" dirty="0" smtClean="0">
                <a:solidFill>
                  <a:srgbClr val="FF0000"/>
                </a:solidFill>
              </a:rPr>
              <a:t>    </a:t>
            </a:r>
            <a:r>
              <a:rPr lang="ar-EG" sz="3200" b="1" dirty="0" smtClean="0">
                <a:solidFill>
                  <a:srgbClr val="FF0000"/>
                </a:solidFill>
              </a:rPr>
              <a:t>لي الحق في أن يحترمني الآخرون وأن أحترمهم.</a:t>
            </a:r>
          </a:p>
          <a:p>
            <a:pPr marL="457200" indent="-457200" algn="justLow">
              <a:buFont typeface="Wingdings" pitchFamily="2" charset="2"/>
              <a:buChar char="q"/>
            </a:pPr>
            <a:r>
              <a:rPr lang="ar-EG" sz="3200" b="1" dirty="0">
                <a:solidFill>
                  <a:srgbClr val="7030A0"/>
                </a:solidFill>
              </a:rPr>
              <a:t> </a:t>
            </a:r>
            <a:r>
              <a:rPr lang="ar-EG" sz="3200" b="1" dirty="0" smtClean="0">
                <a:solidFill>
                  <a:srgbClr val="7030A0"/>
                </a:solidFill>
              </a:rPr>
              <a:t>لي الحق في أن يسمع لي بجدية.</a:t>
            </a:r>
          </a:p>
          <a:p>
            <a:pPr marL="457200" indent="-457200" algn="justLow">
              <a:buFont typeface="Wingdings" pitchFamily="2" charset="2"/>
              <a:buChar char="q"/>
            </a:pPr>
            <a:r>
              <a:rPr lang="ar-EG" sz="3200" b="1" dirty="0"/>
              <a:t> </a:t>
            </a:r>
            <a:r>
              <a:rPr lang="ar-EG" sz="3200" b="1" dirty="0" smtClean="0"/>
              <a:t>لي الحق في أن أكون مستقلا.</a:t>
            </a:r>
          </a:p>
          <a:p>
            <a:pPr marL="457200" indent="-457200" algn="justLow">
              <a:buFont typeface="Wingdings" pitchFamily="2" charset="2"/>
              <a:buChar char="q"/>
            </a:pPr>
            <a:r>
              <a:rPr lang="ar-EG" sz="3200" b="1" dirty="0">
                <a:solidFill>
                  <a:schemeClr val="bg2">
                    <a:lumMod val="50000"/>
                  </a:schemeClr>
                </a:solidFill>
              </a:rPr>
              <a:t> </a:t>
            </a:r>
            <a:r>
              <a:rPr lang="ar-EG" sz="3200" b="1" dirty="0" smtClean="0">
                <a:solidFill>
                  <a:schemeClr val="bg2">
                    <a:lumMod val="50000"/>
                  </a:schemeClr>
                </a:solidFill>
              </a:rPr>
              <a:t>لي الحق في أن أكون ناجحا.</a:t>
            </a:r>
          </a:p>
          <a:p>
            <a:pPr marL="457200" indent="-457200" algn="justLow">
              <a:buFont typeface="Wingdings" pitchFamily="2" charset="2"/>
              <a:buChar char="q"/>
            </a:pPr>
            <a:r>
              <a:rPr lang="ar-EG" sz="3200" b="1" dirty="0">
                <a:solidFill>
                  <a:schemeClr val="accent3">
                    <a:lumMod val="50000"/>
                  </a:schemeClr>
                </a:solidFill>
              </a:rPr>
              <a:t> </a:t>
            </a:r>
            <a:r>
              <a:rPr lang="ar-EG" sz="3200" b="1" dirty="0" smtClean="0">
                <a:solidFill>
                  <a:schemeClr val="accent3">
                    <a:lumMod val="50000"/>
                  </a:schemeClr>
                </a:solidFill>
              </a:rPr>
              <a:t>لي الحق في أن أختار ألا أؤكد نفسي.</a:t>
            </a:r>
          </a:p>
          <a:p>
            <a:pPr marL="457200" indent="-457200" algn="justLow">
              <a:buFont typeface="Wingdings" pitchFamily="2" charset="2"/>
              <a:buChar char="q"/>
            </a:pPr>
            <a:r>
              <a:rPr lang="ar-EG" sz="3200" b="1" dirty="0" smtClean="0">
                <a:solidFill>
                  <a:schemeClr val="accent5">
                    <a:lumMod val="75000"/>
                  </a:schemeClr>
                </a:solidFill>
              </a:rPr>
              <a:t>لي الحق في قول لا دون الشعور بذنب.</a:t>
            </a:r>
          </a:p>
          <a:p>
            <a:pPr algn="justLow"/>
            <a:endParaRPr lang="ar-EG" sz="3200" b="1" dirty="0" smtClean="0">
              <a:solidFill>
                <a:schemeClr val="tx1"/>
              </a:solidFill>
            </a:endParaRPr>
          </a:p>
        </p:txBody>
      </p:sp>
    </p:spTree>
    <p:extLst>
      <p:ext uri="{BB962C8B-B14F-4D97-AF65-F5344CB8AC3E}">
        <p14:creationId xmlns:p14="http://schemas.microsoft.com/office/powerpoint/2010/main" val="4101591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rgbClr val="FF0000"/>
                </a:solidFill>
              </a:rPr>
              <a:t> </a:t>
            </a:r>
            <a:r>
              <a:rPr lang="ar-EG" sz="3200" b="1" dirty="0" smtClean="0">
                <a:solidFill>
                  <a:srgbClr val="FF0000"/>
                </a:solidFill>
              </a:rPr>
              <a:t>  </a:t>
            </a:r>
            <a:r>
              <a:rPr lang="ar-EG" sz="3600" b="1" dirty="0" smtClean="0"/>
              <a:t>وتفرق نظرية التوكيد بين ثلاثة أنواع من المسالك في أي موقف، ويتم النظر إليها على طول متصل يمتد من </a:t>
            </a:r>
            <a:r>
              <a:rPr lang="ar-EG" sz="3600" b="1" dirty="0" err="1" smtClean="0"/>
              <a:t>اللاتوكيد</a:t>
            </a:r>
            <a:r>
              <a:rPr lang="ar-EG" sz="3600" b="1" dirty="0" smtClean="0"/>
              <a:t> إلى التوكيد إلى العدوان.</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chemeClr val="accent6">
                    <a:lumMod val="50000"/>
                  </a:schemeClr>
                </a:solidFill>
              </a:rPr>
              <a:t>وهذه الأنواع الثلاثة مرتبطة بما إذا كان الشخص يحترم حقوقه وحقوق غيره، وبما إذا سمح الشخص للآخرين بانتهاك حقوقه، أو بما إذا سمح لنفسه بانتهاك حقوق الآخرين.</a:t>
            </a:r>
            <a:endParaRPr lang="ar-EG" sz="3200" b="1" dirty="0" smtClean="0">
              <a:solidFill>
                <a:schemeClr val="accent6">
                  <a:lumMod val="50000"/>
                </a:schemeClr>
              </a:solidFill>
            </a:endParaRPr>
          </a:p>
        </p:txBody>
      </p:sp>
    </p:spTree>
    <p:extLst>
      <p:ext uri="{BB962C8B-B14F-4D97-AF65-F5344CB8AC3E}">
        <p14:creationId xmlns:p14="http://schemas.microsoft.com/office/powerpoint/2010/main" val="2555963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الفصل الرابع: التوكيدية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r>
              <a:rPr lang="ar-EG" sz="3200" b="1" dirty="0">
                <a:solidFill>
                  <a:schemeClr val="tx1"/>
                </a:solidFill>
              </a:rPr>
              <a:t> </a:t>
            </a:r>
            <a:r>
              <a:rPr lang="ar-EG" sz="3200" b="1" dirty="0" smtClean="0">
                <a:solidFill>
                  <a:schemeClr val="tx1"/>
                </a:solidFill>
              </a:rPr>
              <a:t>  </a:t>
            </a:r>
            <a:r>
              <a:rPr lang="ar-EG" sz="3600" b="1" dirty="0" smtClean="0">
                <a:solidFill>
                  <a:schemeClr val="tx1"/>
                </a:solidFill>
              </a:rPr>
              <a:t>وفيما يلي توضيح لهذه المسالك الثلاثة:</a:t>
            </a:r>
          </a:p>
          <a:p>
            <a:pPr marL="571500" indent="-571500" algn="justLow">
              <a:buFont typeface="Wingdings" pitchFamily="2" charset="2"/>
              <a:buChar char="Ø"/>
            </a:pPr>
            <a:r>
              <a:rPr lang="ar-EG" sz="3600" b="1" dirty="0" smtClean="0"/>
              <a:t> </a:t>
            </a:r>
            <a:r>
              <a:rPr lang="ar-EG" sz="3600" b="1" dirty="0" smtClean="0">
                <a:solidFill>
                  <a:schemeClr val="accent6">
                    <a:lumMod val="50000"/>
                  </a:schemeClr>
                </a:solidFill>
              </a:rPr>
              <a:t>السلوك </a:t>
            </a:r>
            <a:r>
              <a:rPr lang="ar-EG" sz="3600" b="1" dirty="0" err="1" smtClean="0">
                <a:solidFill>
                  <a:schemeClr val="accent6">
                    <a:lumMod val="50000"/>
                  </a:schemeClr>
                </a:solidFill>
              </a:rPr>
              <a:t>اللاتوكيدي</a:t>
            </a:r>
            <a:r>
              <a:rPr lang="ar-EG" sz="3600" b="1" dirty="0" smtClean="0">
                <a:solidFill>
                  <a:schemeClr val="accent6">
                    <a:lumMod val="50000"/>
                  </a:schemeClr>
                </a:solidFill>
              </a:rPr>
              <a:t>: </a:t>
            </a:r>
            <a:r>
              <a:rPr lang="ar-EG" sz="3600" b="1" dirty="0" smtClean="0"/>
              <a:t>الشخص الذي يتصرف بغير توكيدية في موقف لا يؤكد فيه حقوقه الأساسية، وبدلا من ذلك يسمح للآخرين أن يستغلوه.</a:t>
            </a:r>
          </a:p>
          <a:p>
            <a:pPr marL="571500" indent="-571500" algn="justLow">
              <a:buFont typeface="Wingdings" pitchFamily="2" charset="2"/>
              <a:buChar char="Ø"/>
            </a:pPr>
            <a:r>
              <a:rPr lang="ar-EG" sz="3600" b="1" dirty="0"/>
              <a:t> </a:t>
            </a:r>
            <a:r>
              <a:rPr lang="ar-EG" sz="3600" b="1" dirty="0" smtClean="0">
                <a:solidFill>
                  <a:schemeClr val="accent6">
                    <a:lumMod val="50000"/>
                  </a:schemeClr>
                </a:solidFill>
              </a:rPr>
              <a:t>السلوك التوكيدي</a:t>
            </a:r>
            <a:r>
              <a:rPr lang="ar-EG" sz="3600" b="1" dirty="0" smtClean="0"/>
              <a:t>: الشخص الذي يتصرف بتوكيدية في موقف يرى فيه حقوقه الأساسية، ويتحمل مسئولية ذلك، وأيضا يحترم ويعترف بحقوق الآخرين.</a:t>
            </a:r>
          </a:p>
        </p:txBody>
      </p:sp>
    </p:spTree>
    <p:extLst>
      <p:ext uri="{BB962C8B-B14F-4D97-AF65-F5344CB8AC3E}">
        <p14:creationId xmlns:p14="http://schemas.microsoft.com/office/powerpoint/2010/main" val="32919228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p>
          <a:p>
            <a:pPr algn="justLow"/>
            <a:endParaRPr lang="ar-EG" sz="3600" b="1" dirty="0" smtClean="0">
              <a:solidFill>
                <a:schemeClr val="tx1"/>
              </a:solidFill>
            </a:endParaRPr>
          </a:p>
          <a:p>
            <a:pPr marL="571500" indent="-571500" algn="justLow">
              <a:buFont typeface="Wingdings" pitchFamily="2" charset="2"/>
              <a:buChar char="Ø"/>
            </a:pPr>
            <a:r>
              <a:rPr lang="ar-EG" sz="3600" b="1" dirty="0" smtClean="0"/>
              <a:t> </a:t>
            </a:r>
            <a:r>
              <a:rPr lang="ar-EG" sz="3600" b="1" dirty="0" smtClean="0">
                <a:solidFill>
                  <a:schemeClr val="accent6">
                    <a:lumMod val="50000"/>
                  </a:schemeClr>
                </a:solidFill>
              </a:rPr>
              <a:t>السلوك العدواني: </a:t>
            </a:r>
          </a:p>
          <a:p>
            <a:pPr algn="justLow"/>
            <a:r>
              <a:rPr lang="ar-EG" sz="3600" b="1" dirty="0">
                <a:solidFill>
                  <a:schemeClr val="accent6">
                    <a:lumMod val="50000"/>
                  </a:schemeClr>
                </a:solidFill>
              </a:rPr>
              <a:t> </a:t>
            </a:r>
            <a:r>
              <a:rPr lang="ar-EG" sz="3600" b="1" dirty="0" smtClean="0">
                <a:solidFill>
                  <a:schemeClr val="accent6">
                    <a:lumMod val="50000"/>
                  </a:schemeClr>
                </a:solidFill>
              </a:rPr>
              <a:t>   </a:t>
            </a:r>
            <a:r>
              <a:rPr lang="ar-EG" sz="3600" b="1" dirty="0" smtClean="0"/>
              <a:t>الشخص الذي يتصرف بعدوانية في موقف يؤكد فيه حقوقه على حساب حقوق الآخرين، ولا يضع في اعتباره أن للشخص الآخر حقوق.</a:t>
            </a:r>
          </a:p>
        </p:txBody>
      </p:sp>
    </p:spTree>
    <p:extLst>
      <p:ext uri="{BB962C8B-B14F-4D97-AF65-F5344CB8AC3E}">
        <p14:creationId xmlns:p14="http://schemas.microsoft.com/office/powerpoint/2010/main" val="2609164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1">
                    <a:lumMod val="75000"/>
                  </a:schemeClr>
                </a:solidFill>
              </a:rPr>
              <a:t>إن التغير الذي طرأ على الثقافة المصرية في السبعينيات، والتتابع المتزايد في الثمانينيات يعتبر تغيرًا مذهلا في القيم والاتجاهات والعلاقات الاجتماعية، مما انعكس على مفهوم التوافق الاجتماعي.</a:t>
            </a:r>
            <a:endParaRPr lang="ar-EG" sz="3600" b="1" dirty="0" smtClean="0">
              <a:solidFill>
                <a:schemeClr val="accent1">
                  <a:lumMod val="75000"/>
                </a:schemeClr>
              </a:solidFill>
            </a:endParaRP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tx1"/>
                </a:solidFill>
              </a:rPr>
              <a:t>وليس بغريب أن يحدث هذا التطور في مفهوم التوافق الاجتماعي(أو ما تسميه السلوكية بالتوكيدية)، حيث تعرضت مصر وسائر الدول العربية لزحف الحضارة الأمريكية، بما تنطوي عليه من قيم مغايرة لقيم مجتمعنا.</a:t>
            </a:r>
            <a:endParaRPr lang="ar-EG" sz="3600" b="1" dirty="0">
              <a:solidFill>
                <a:schemeClr val="tx1"/>
              </a:solidFill>
            </a:endParaRPr>
          </a:p>
        </p:txBody>
      </p:sp>
      <p:sp>
        <p:nvSpPr>
          <p:cNvPr id="6" name="Rectangle 5"/>
          <p:cNvSpPr/>
          <p:nvPr/>
        </p:nvSpPr>
        <p:spPr>
          <a:xfrm>
            <a:off x="2556057" y="20646"/>
            <a:ext cx="6572296" cy="88807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ترى سامية القطان أن التوكيدية هي: </a:t>
            </a:r>
          </a:p>
          <a:p>
            <a:pPr algn="justLow"/>
            <a:r>
              <a:rPr lang="ar-EG" sz="3600" b="1" dirty="0">
                <a:solidFill>
                  <a:srgbClr val="7030A0"/>
                </a:solidFill>
              </a:rPr>
              <a:t> </a:t>
            </a:r>
            <a:r>
              <a:rPr lang="ar-EG" sz="3600" b="1" dirty="0" smtClean="0">
                <a:solidFill>
                  <a:srgbClr val="7030A0"/>
                </a:solidFill>
              </a:rPr>
              <a:t>    </a:t>
            </a:r>
            <a:r>
              <a:rPr lang="ar-EG" sz="3600" b="1" dirty="0" smtClean="0">
                <a:solidFill>
                  <a:srgbClr val="002060"/>
                </a:solidFill>
              </a:rPr>
              <a:t>إيجابية في العلاقات الاجتماعية لا تقتصر فقبط على السطح في التعامل مع الآخرين، بل هي مظهر خارجي لاتزان انفعالي أعمق.</a:t>
            </a:r>
            <a:endParaRPr lang="ar-EG" sz="3600" b="1" dirty="0" smtClean="0">
              <a:solidFill>
                <a:srgbClr val="7030A0"/>
              </a:solidFill>
            </a:endParaRP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accent6">
                    <a:lumMod val="75000"/>
                  </a:schemeClr>
                </a:solidFill>
              </a:rPr>
              <a:t>وبناء عليه فإن الشخص التوكيدي هو: </a:t>
            </a:r>
          </a:p>
          <a:p>
            <a:pPr algn="justLow"/>
            <a:r>
              <a:rPr lang="ar-EG" sz="3600" b="1" dirty="0">
                <a:solidFill>
                  <a:schemeClr val="accent6">
                    <a:lumMod val="75000"/>
                  </a:schemeClr>
                </a:solidFill>
              </a:rPr>
              <a:t> </a:t>
            </a:r>
            <a:r>
              <a:rPr lang="ar-EG" sz="3600" b="1" dirty="0" smtClean="0">
                <a:solidFill>
                  <a:srgbClr val="00B050"/>
                </a:solidFill>
              </a:rPr>
              <a:t>الإيجابي في علاقاته الاجتماعية، الواثق من نفسه، الذي يدافع عن وجهة نظره بجراءة، لا يخجل عندما يوجه إليه سؤال، ولا يحمر خجلا في مواقف التفاعل الاجتماعي.</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مفهــوم التوكيدية</a:t>
            </a:r>
            <a:endParaRPr lang="ar-EG" sz="3600" b="1" dirty="0">
              <a:solidFill>
                <a:schemeClr val="accent6">
                  <a:lumMod val="75000"/>
                </a:schemeClr>
              </a:solidFill>
            </a:endParaRPr>
          </a:p>
        </p:txBody>
      </p:sp>
    </p:spTree>
    <p:extLst>
      <p:ext uri="{BB962C8B-B14F-4D97-AF65-F5344CB8AC3E}">
        <p14:creationId xmlns:p14="http://schemas.microsoft.com/office/powerpoint/2010/main" val="212042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heel(1)">
                                      <p:cBhvr>
                                        <p:cTn id="33"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1">
                    <a:lumMod val="75000"/>
                  </a:schemeClr>
                </a:solidFill>
              </a:rPr>
              <a:t>تعريف ولمان للتوكيدية:</a:t>
            </a:r>
            <a:endParaRPr lang="ar-EG" sz="3600" b="1" dirty="0" smtClean="0">
              <a:solidFill>
                <a:schemeClr val="accent1">
                  <a:lumMod val="75000"/>
                </a:schemeClr>
              </a:solidFill>
            </a:endParaRPr>
          </a:p>
          <a:p>
            <a:pPr algn="justLow"/>
            <a:r>
              <a:rPr lang="ar-EG" sz="3600" b="1" dirty="0" smtClean="0">
                <a:solidFill>
                  <a:schemeClr val="accent1">
                    <a:lumMod val="75000"/>
                  </a:schemeClr>
                </a:solidFill>
              </a:rPr>
              <a:t>    </a:t>
            </a:r>
            <a:r>
              <a:rPr lang="ar-EG" sz="3600" b="1" dirty="0" smtClean="0">
                <a:solidFill>
                  <a:schemeClr val="accent6">
                    <a:lumMod val="75000"/>
                  </a:schemeClr>
                </a:solidFill>
              </a:rPr>
              <a:t>يرى ولمان أن التوكيدية هي سلوك عدواني يتعلم الفرد استخدامه في المواقف المثيرة للقلق، كوسيلة لخفض القلق الذي هو متضارب مع الاستجابة التوكيدية.</a:t>
            </a:r>
            <a:endParaRPr lang="ar-EG" sz="3600" b="1" dirty="0" smtClean="0">
              <a:solidFill>
                <a:schemeClr val="accent6">
                  <a:lumMod val="75000"/>
                </a:schemeClr>
              </a:solidFill>
            </a:endParaRP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00B050"/>
                </a:solidFill>
              </a:rPr>
              <a:t>وبناء عليه يرى ولمان أن العدوانية بعدا صميما للتوكيدية، لكنه لم يحدد نوعية هذه العدوانية.</a:t>
            </a:r>
            <a:endParaRPr lang="ar-EG" sz="3600" b="1" dirty="0">
              <a:solidFill>
                <a:schemeClr val="accent1"/>
              </a:solidFill>
            </a:endParaRPr>
          </a:p>
        </p:txBody>
      </p:sp>
      <p:sp>
        <p:nvSpPr>
          <p:cNvPr id="6" name="Rectangle 5"/>
          <p:cNvSpPr/>
          <p:nvPr/>
        </p:nvSpPr>
        <p:spPr>
          <a:xfrm>
            <a:off x="2556057" y="20646"/>
            <a:ext cx="6572296" cy="96008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a:t>
            </a:r>
            <a:r>
              <a:rPr lang="ar-EG" sz="3600" b="1" dirty="0" smtClean="0">
                <a:solidFill>
                  <a:schemeClr val="accent6">
                    <a:lumMod val="75000"/>
                  </a:schemeClr>
                </a:solidFill>
              </a:rPr>
              <a:t>مفهوم التوكيدية</a:t>
            </a:r>
            <a:endParaRPr lang="ar-EG" sz="3600" b="1" dirty="0">
              <a:solidFill>
                <a:schemeClr val="accent6">
                  <a:lumMod val="75000"/>
                </a:schemeClr>
              </a:solidFill>
            </a:endParaRPr>
          </a:p>
        </p:txBody>
      </p:sp>
    </p:spTree>
    <p:extLst>
      <p:ext uri="{BB962C8B-B14F-4D97-AF65-F5344CB8AC3E}">
        <p14:creationId xmlns:p14="http://schemas.microsoft.com/office/powerpoint/2010/main" val="22169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chemeClr val="accent1">
                    <a:lumMod val="75000"/>
                  </a:schemeClr>
                </a:solidFill>
              </a:rPr>
              <a:t>    </a:t>
            </a:r>
            <a:r>
              <a:rPr lang="ar-EG" sz="3600" b="1" dirty="0" smtClean="0">
                <a:solidFill>
                  <a:schemeClr val="accent1">
                    <a:lumMod val="75000"/>
                  </a:schemeClr>
                </a:solidFill>
              </a:rPr>
              <a:t>ويرى مخيمر أن العدوانية السوية تخدم بشكل غير مباشر غرائز الحياة إيجابية أو توكيدًا للذات.</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بينما العدوانية غير السوية تخدم بشكل مباشر غرائز الموت تدميرًا عاجلا ومباشرا للذات، أو تدميرًا غير مشروع للآخرين والأشياء.</a:t>
            </a:r>
            <a:endParaRPr lang="ar-EG" sz="3600" b="1" dirty="0">
              <a:solidFill>
                <a:schemeClr val="accent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a:t>
            </a:r>
            <a:r>
              <a:rPr lang="ar-EG" sz="3600" b="1" dirty="0" smtClean="0">
                <a:solidFill>
                  <a:schemeClr val="accent6">
                    <a:lumMod val="75000"/>
                  </a:schemeClr>
                </a:solidFill>
              </a:rPr>
              <a:t>مفهوم التوكيدية</a:t>
            </a:r>
            <a:endParaRPr lang="ar-EG" sz="3600" b="1" dirty="0">
              <a:solidFill>
                <a:schemeClr val="accent6">
                  <a:lumMod val="75000"/>
                </a:schemeClr>
              </a:solidFill>
            </a:endParaRPr>
          </a:p>
        </p:txBody>
      </p:sp>
    </p:spTree>
    <p:extLst>
      <p:ext uri="{BB962C8B-B14F-4D97-AF65-F5344CB8AC3E}">
        <p14:creationId xmlns:p14="http://schemas.microsoft.com/office/powerpoint/2010/main" val="124648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v"/>
            </a:pPr>
            <a:r>
              <a:rPr lang="ar-EG" sz="3600" b="1" dirty="0" smtClean="0">
                <a:solidFill>
                  <a:schemeClr val="accent1">
                    <a:lumMod val="75000"/>
                  </a:schemeClr>
                </a:solidFill>
              </a:rPr>
              <a:t>     </a:t>
            </a:r>
            <a:r>
              <a:rPr lang="ar-EG" sz="3600" b="1" dirty="0" smtClean="0">
                <a:solidFill>
                  <a:schemeClr val="accent1">
                    <a:lumMod val="75000"/>
                  </a:schemeClr>
                </a:solidFill>
              </a:rPr>
              <a:t>توجد علاقة ارتباطية موجبة ودالة بين بين التوكيدية والعدوانية السوية.</a:t>
            </a:r>
          </a:p>
          <a:p>
            <a:pPr marL="571500" indent="-571500" algn="justLow">
              <a:buFont typeface="Wingdings" pitchFamily="2" charset="2"/>
              <a:buChar char="v"/>
            </a:pPr>
            <a:endParaRPr lang="ar-EG" sz="3600" b="1" dirty="0" smtClean="0">
              <a:solidFill>
                <a:schemeClr val="accent1">
                  <a:lumMod val="75000"/>
                </a:schemeClr>
              </a:solidFill>
            </a:endParaRPr>
          </a:p>
          <a:p>
            <a:pPr marL="571500" indent="-571500" algn="justLow">
              <a:buFont typeface="Wingdings" pitchFamily="2" charset="2"/>
              <a:buChar char="v"/>
            </a:pPr>
            <a:r>
              <a:rPr lang="ar-EG" sz="3600" b="1" dirty="0">
                <a:solidFill>
                  <a:schemeClr val="accent1">
                    <a:lumMod val="75000"/>
                  </a:schemeClr>
                </a:solidFill>
              </a:rPr>
              <a:t> </a:t>
            </a:r>
            <a:r>
              <a:rPr lang="ar-EG" sz="3600" b="1" dirty="0" smtClean="0">
                <a:solidFill>
                  <a:schemeClr val="accent1">
                    <a:lumMod val="75000"/>
                  </a:schemeClr>
                </a:solidFill>
              </a:rPr>
              <a:t>  بينما توجد علاقة ارتباطية سالبة ودالة بين التوكيدية والعدوانية غير السوية.</a:t>
            </a:r>
          </a:p>
          <a:p>
            <a:pPr algn="justLow"/>
            <a:r>
              <a:rPr lang="ar-EG" sz="3600" b="1" dirty="0" smtClean="0">
                <a:solidFill>
                  <a:schemeClr val="accent1">
                    <a:lumMod val="75000"/>
                  </a:schemeClr>
                </a:solidFill>
              </a:rPr>
              <a:t>  </a:t>
            </a:r>
            <a:endParaRPr lang="ar-EG" sz="3600" b="1" dirty="0">
              <a:solidFill>
                <a:schemeClr val="accent1"/>
              </a:solidFill>
            </a:endParaRPr>
          </a:p>
        </p:txBody>
      </p:sp>
      <p:sp>
        <p:nvSpPr>
          <p:cNvPr id="6" name="Rectangle 5"/>
          <p:cNvSpPr/>
          <p:nvPr/>
        </p:nvSpPr>
        <p:spPr>
          <a:xfrm>
            <a:off x="1691680" y="20646"/>
            <a:ext cx="7436673"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العلاقة بين العدوانية والتوكيدية</a:t>
            </a:r>
            <a:endParaRPr lang="ar-EG" sz="3600" b="1" dirty="0">
              <a:solidFill>
                <a:schemeClr val="accent6">
                  <a:lumMod val="75000"/>
                </a:schemeClr>
              </a:solidFill>
            </a:endParaRPr>
          </a:p>
        </p:txBody>
      </p:sp>
    </p:spTree>
    <p:extLst>
      <p:ext uri="{BB962C8B-B14F-4D97-AF65-F5344CB8AC3E}">
        <p14:creationId xmlns:p14="http://schemas.microsoft.com/office/powerpoint/2010/main" val="3322804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justLow"/>
            <a:r>
              <a:rPr lang="ar-EG" sz="3200" b="1" dirty="0" smtClean="0">
                <a:solidFill>
                  <a:srgbClr val="FF0000"/>
                </a:solidFill>
              </a:rPr>
              <a:t>  </a:t>
            </a:r>
            <a:endParaRPr lang="ar-EG" sz="3200" b="1" dirty="0">
              <a:solidFill>
                <a:srgbClr val="FF0000"/>
              </a:solidFill>
            </a:endParaRPr>
          </a:p>
          <a:p>
            <a:pPr algn="justLow"/>
            <a:r>
              <a:rPr lang="ar-EG" sz="3200" b="1" dirty="0" smtClean="0">
                <a:solidFill>
                  <a:srgbClr val="FF0000"/>
                </a:solidFill>
              </a:rPr>
              <a:t> </a:t>
            </a:r>
            <a:r>
              <a:rPr lang="ar-EG" sz="3200" b="1" dirty="0" smtClean="0">
                <a:solidFill>
                  <a:srgbClr val="FF0000"/>
                </a:solidFill>
              </a:rPr>
              <a:t>   </a:t>
            </a:r>
            <a:r>
              <a:rPr lang="ar-EG" sz="3600" b="1" dirty="0" smtClean="0">
                <a:solidFill>
                  <a:schemeClr val="accent1">
                    <a:lumMod val="75000"/>
                  </a:schemeClr>
                </a:solidFill>
              </a:rPr>
              <a:t>وبالإضافة لما ينطوي السلوك التوكيدي عند ولمان من عدوانية لا سوية، فإنه يعتبر أن غاية الاستجابات التوكيدية هي خفض القلق.</a:t>
            </a:r>
            <a:r>
              <a:rPr lang="ar-EG" sz="3600" b="1" dirty="0" smtClean="0">
                <a:solidFill>
                  <a:schemeClr val="accent1">
                    <a:lumMod val="75000"/>
                  </a:schemeClr>
                </a:solidFill>
              </a:rPr>
              <a:t> </a:t>
            </a:r>
            <a:r>
              <a:rPr lang="ar-EG" sz="3600" b="1" dirty="0" smtClean="0">
                <a:solidFill>
                  <a:srgbClr val="7030A0"/>
                </a:solidFill>
              </a:rPr>
              <a:t>مما يعني في تصوره السوية.</a:t>
            </a:r>
          </a:p>
          <a:p>
            <a:pPr algn="justLow"/>
            <a:endParaRPr lang="ar-EG" sz="3600" b="1" dirty="0" smtClean="0">
              <a:solidFill>
                <a:srgbClr val="7030A0"/>
              </a:solidFill>
            </a:endParaRPr>
          </a:p>
          <a:p>
            <a:pPr algn="justLow"/>
            <a:r>
              <a:rPr lang="ar-EG" sz="3600" b="1" dirty="0">
                <a:solidFill>
                  <a:srgbClr val="7030A0"/>
                </a:solidFill>
              </a:rPr>
              <a:t> </a:t>
            </a:r>
            <a:r>
              <a:rPr lang="ar-EG" sz="3600" b="1" dirty="0" smtClean="0">
                <a:solidFill>
                  <a:srgbClr val="7030A0"/>
                </a:solidFill>
              </a:rPr>
              <a:t>    </a:t>
            </a:r>
            <a:r>
              <a:rPr lang="ar-EG" sz="3600" b="1" dirty="0" smtClean="0"/>
              <a:t>في حين إن هذا يعني عند مخيمر </a:t>
            </a:r>
            <a:r>
              <a:rPr lang="ar-EG" sz="3600" b="1" dirty="0" err="1" smtClean="0"/>
              <a:t>اللاسوية</a:t>
            </a:r>
            <a:r>
              <a:rPr lang="ar-EG" sz="3600" b="1" dirty="0" smtClean="0"/>
              <a:t> أو الاختلال، حيث يشير إلى أن انخفاض التوتر بما يقترب من انعدامه، إنما ينتمي إلى غرائز الموت.</a:t>
            </a:r>
          </a:p>
          <a:p>
            <a:pPr algn="justLow"/>
            <a:endParaRPr lang="ar-EG" sz="3600" b="1" dirty="0">
              <a:solidFill>
                <a:srgbClr val="7030A0"/>
              </a:solidFill>
            </a:endParaRPr>
          </a:p>
        </p:txBody>
      </p:sp>
    </p:spTree>
    <p:extLst>
      <p:ext uri="{BB962C8B-B14F-4D97-AF65-F5344CB8AC3E}">
        <p14:creationId xmlns:p14="http://schemas.microsoft.com/office/powerpoint/2010/main" val="2713678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circle(in)">
                                      <p:cBhvr>
                                        <p:cTn id="1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تطور مفهوم التوكيدية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1217</TotalTime>
  <Words>977</Words>
  <Application>Microsoft Office PowerPoint</Application>
  <PresentationFormat>On-screen Show (4:3)</PresentationFormat>
  <Paragraphs>108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285</cp:revision>
  <dcterms:created xsi:type="dcterms:W3CDTF">2014-07-12T08:41:45Z</dcterms:created>
  <dcterms:modified xsi:type="dcterms:W3CDTF">2020-03-26T11:13:06Z</dcterms:modified>
</cp:coreProperties>
</file>